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59" r:id="rId3"/>
    <p:sldId id="262" r:id="rId4"/>
    <p:sldId id="302" r:id="rId5"/>
    <p:sldId id="301" r:id="rId6"/>
    <p:sldId id="297" r:id="rId7"/>
    <p:sldId id="303" r:id="rId8"/>
    <p:sldId id="296" r:id="rId9"/>
    <p:sldId id="298" r:id="rId10"/>
    <p:sldId id="299" r:id="rId11"/>
    <p:sldId id="304" r:id="rId12"/>
    <p:sldId id="300" r:id="rId13"/>
    <p:sldId id="285" r:id="rId14"/>
    <p:sldId id="29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latin typeface="Aharoni" pitchFamily="2" charset="-79"/>
                <a:cs typeface="Aharoni" pitchFamily="2" charset="-79"/>
              </a:rPr>
              <a:t>Definition:-</a:t>
            </a:r>
            <a:r>
              <a:rPr lang="en-US" sz="2400" dirty="0" smtClean="0">
                <a:solidFill>
                  <a:srgbClr val="FF0000"/>
                </a:solidFill>
                <a:latin typeface="Aharoni" pitchFamily="2" charset="-79"/>
                <a:cs typeface="Aharoni" pitchFamily="2" charset="-79"/>
              </a:rPr>
              <a:t>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Conclusion </a:t>
            </a:r>
            <a:endParaRPr lang="en-US" sz="2400" dirty="0" smtClean="0"/>
          </a:p>
        </p:txBody>
      </p:sp>
      <p:graphicFrame>
        <p:nvGraphicFramePr>
          <p:cNvPr id="6" name="Table 5"/>
          <p:cNvGraphicFramePr>
            <a:graphicFrameLocks noGrp="1"/>
          </p:cNvGraphicFramePr>
          <p:nvPr/>
        </p:nvGraphicFramePr>
        <p:xfrm>
          <a:off x="914400" y="1066800"/>
          <a:ext cx="6705600" cy="3337560"/>
        </p:xfrm>
        <a:graphic>
          <a:graphicData uri="http://schemas.openxmlformats.org/drawingml/2006/table">
            <a:tbl>
              <a:tblPr>
                <a:tableStyleId>{3C2FFA5D-87B4-456A-9821-1D502468CF0F}</a:tableStyleId>
              </a:tblPr>
              <a:tblGrid>
                <a:gridCol w="6705600"/>
              </a:tblGrid>
              <a:tr h="502920">
                <a:tc>
                  <a:txBody>
                    <a:bodyPr/>
                    <a:lstStyle/>
                    <a:p>
                      <a:pPr marL="0" marR="0">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02920">
                <a:tc>
                  <a:txBody>
                    <a:bodyPr/>
                    <a:lstStyle/>
                    <a:p>
                      <a:pPr marL="0" marR="0">
                        <a:lnSpc>
                          <a:spcPct val="150000"/>
                        </a:lnSpc>
                        <a:spcBef>
                          <a:spcPts val="0"/>
                        </a:spcBef>
                        <a:spcAft>
                          <a:spcPts val="0"/>
                        </a:spcAft>
                      </a:pPr>
                      <a:r>
                        <a:rPr lang="en-US" sz="2000" dirty="0">
                          <a:latin typeface="+mn-lt"/>
                        </a:rPr>
                        <a:t>Material Cost </a:t>
                      </a:r>
                      <a:r>
                        <a:rPr lang="en-US" sz="2000" dirty="0" smtClean="0">
                          <a:latin typeface="+mn-lt"/>
                        </a:rPr>
                        <a:t>:- We save 500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02920">
                <a:tc>
                  <a:txBody>
                    <a:bodyPr/>
                    <a:lstStyle/>
                    <a:p>
                      <a:pPr marL="0" marR="0">
                        <a:lnSpc>
                          <a:spcPct val="150000"/>
                        </a:lnSpc>
                        <a:spcBef>
                          <a:spcPts val="0"/>
                        </a:spcBef>
                        <a:spcAft>
                          <a:spcPts val="0"/>
                        </a:spcAft>
                      </a:pPr>
                      <a:r>
                        <a:rPr lang="en-US" sz="2000" dirty="0">
                          <a:latin typeface="+mn-lt"/>
                        </a:rPr>
                        <a:t>Labour </a:t>
                      </a:r>
                      <a:r>
                        <a:rPr lang="en-US" sz="2000" dirty="0" smtClean="0">
                          <a:latin typeface="+mn-lt"/>
                        </a:rPr>
                        <a:t>cost we save :- 500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02920">
                <a:tc>
                  <a:txBody>
                    <a:bodyPr/>
                    <a:lstStyle/>
                    <a:p>
                      <a:pPr marL="0" marR="0">
                        <a:lnSpc>
                          <a:spcPct val="150000"/>
                        </a:lnSpc>
                        <a:spcBef>
                          <a:spcPts val="0"/>
                        </a:spcBef>
                        <a:spcAft>
                          <a:spcPts val="0"/>
                        </a:spcAft>
                      </a:pPr>
                      <a:r>
                        <a:rPr lang="en-US" sz="2000" dirty="0">
                          <a:latin typeface="+mn-lt"/>
                        </a:rPr>
                        <a:t>Overhead cost </a:t>
                      </a:r>
                      <a:r>
                        <a:rPr lang="en-US" sz="2000" dirty="0" smtClean="0">
                          <a:latin typeface="+mn-lt"/>
                        </a:rPr>
                        <a:t>:- 1000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0292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2000" dirty="0" smtClean="0">
                          <a:latin typeface="+mn-lt"/>
                          <a:ea typeface="Calibri"/>
                          <a:cs typeface="Times New Roman"/>
                        </a:rPr>
                        <a:t>So </a:t>
                      </a:r>
                      <a:r>
                        <a:rPr lang="en-US" sz="1800" kern="1200" dirty="0" smtClean="0">
                          <a:solidFill>
                            <a:schemeClr val="dk1"/>
                          </a:solidFill>
                          <a:latin typeface="+mn-lt"/>
                          <a:ea typeface="+mn-ea"/>
                          <a:cs typeface="+mn-cs"/>
                        </a:rPr>
                        <a:t>Advertising has </a:t>
                      </a:r>
                      <a:r>
                        <a:rPr lang="en-US" sz="1800" b="1" kern="1200" dirty="0" smtClean="0">
                          <a:solidFill>
                            <a:schemeClr val="dk1"/>
                          </a:solidFill>
                          <a:latin typeface="+mn-lt"/>
                          <a:ea typeface="+mn-ea"/>
                          <a:cs typeface="+mn-cs"/>
                        </a:rPr>
                        <a:t>Indirect impact</a:t>
                      </a:r>
                      <a:r>
                        <a:rPr lang="en-US" sz="1800" kern="1200" dirty="0" smtClean="0">
                          <a:solidFill>
                            <a:schemeClr val="dk1"/>
                          </a:solidFill>
                          <a:latin typeface="+mn-lt"/>
                          <a:ea typeface="+mn-ea"/>
                          <a:cs typeface="+mn-cs"/>
                        </a:rPr>
                        <a:t> on production cost which is reduced the price from rupees 1 to 0.80 paisa. </a:t>
                      </a:r>
                    </a:p>
                    <a:p>
                      <a:pPr marL="0" marR="0">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7" name="Rectangle 1"/>
          <p:cNvSpPr>
            <a:spLocks noChangeArrowheads="1"/>
          </p:cNvSpPr>
          <p:nvPr/>
        </p:nvSpPr>
        <p:spPr bwMode="auto">
          <a:xfrm>
            <a:off x="0" y="4953000"/>
            <a:ext cx="9144000" cy="276999"/>
          </a:xfrm>
          <a:prstGeom prst="rect">
            <a:avLst/>
          </a:prstGeom>
          <a:solidFill>
            <a:schemeClr val="accent6">
              <a:lumMod val="7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Advertising expenses not to be added to production cost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Conclusion </a:t>
            </a:r>
            <a:endParaRPr lang="en-US" sz="2400" dirty="0" smtClean="0"/>
          </a:p>
        </p:txBody>
      </p:sp>
      <p:sp>
        <p:nvSpPr>
          <p:cNvPr id="9" name="TextBox 8"/>
          <p:cNvSpPr txBox="1"/>
          <p:nvPr/>
        </p:nvSpPr>
        <p:spPr>
          <a:xfrm>
            <a:off x="762000" y="1143000"/>
            <a:ext cx="7315200" cy="4832092"/>
          </a:xfrm>
          <a:prstGeom prst="rect">
            <a:avLst/>
          </a:prstGeom>
          <a:solidFill>
            <a:schemeClr val="accent2"/>
          </a:solidFill>
        </p:spPr>
        <p:txBody>
          <a:bodyPr wrap="square" rtlCol="0">
            <a:spAutoFit/>
          </a:bodyPr>
          <a:lstStyle/>
          <a:p>
            <a:pPr algn="just"/>
            <a:r>
              <a:rPr lang="en-US" sz="2800" b="1" dirty="0" smtClean="0">
                <a:solidFill>
                  <a:schemeClr val="bg1"/>
                </a:solidFill>
              </a:rPr>
              <a:t>Since advertising is a part of selling and distribution costs, it will Naturally not add to the total selling and distribution costs. However, advertising may reduce the cost per unit distributed, provided the benefit of large scale selling (due to advertising) is more than the amount spent on advertising. claim i.e. advertising can reduce the cost per unit distributed 10,000 units be justified</a:t>
            </a:r>
            <a:endParaRPr lang="en-US" sz="2800" dirty="0" smtClean="0">
              <a:solidFill>
                <a:schemeClr val="bg1"/>
              </a:solidFill>
            </a:endParaRPr>
          </a:p>
          <a:p>
            <a:pPr algn="just"/>
            <a:r>
              <a:rPr lang="en-US" sz="2800" b="1" dirty="0" smtClean="0">
                <a:solidFill>
                  <a:schemeClr val="bg1"/>
                </a:solidFill>
              </a:rPr>
              <a:t>justified from the fact that the sales force required may remain.</a:t>
            </a:r>
            <a:endParaRPr lang="en-US" sz="28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Conclusion </a:t>
            </a:r>
            <a:endParaRPr lang="en-US" sz="2400" dirty="0" smtClean="0"/>
          </a:p>
        </p:txBody>
      </p:sp>
      <p:graphicFrame>
        <p:nvGraphicFramePr>
          <p:cNvPr id="6" name="Table 5"/>
          <p:cNvGraphicFramePr>
            <a:graphicFrameLocks noGrp="1"/>
          </p:cNvGraphicFramePr>
          <p:nvPr/>
        </p:nvGraphicFramePr>
        <p:xfrm>
          <a:off x="914400" y="2133600"/>
          <a:ext cx="6934200" cy="3200400"/>
        </p:xfrm>
        <a:graphic>
          <a:graphicData uri="http://schemas.openxmlformats.org/drawingml/2006/table">
            <a:tbl>
              <a:tblPr>
                <a:tableStyleId>{3C2FFA5D-87B4-456A-9821-1D502468CF0F}</a:tableStyleId>
              </a:tblPr>
              <a:tblGrid>
                <a:gridCol w="1386840"/>
                <a:gridCol w="1386840"/>
                <a:gridCol w="1386840"/>
                <a:gridCol w="1386840"/>
                <a:gridCol w="1386840"/>
              </a:tblGrid>
              <a:tr h="348688">
                <a:tc>
                  <a:txBody>
                    <a:bodyPr/>
                    <a:lstStyle/>
                    <a:p>
                      <a:pPr marL="0" marR="0">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5000 Unit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10000Unit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r>
              <a:tr h="348688">
                <a:tc>
                  <a:txBody>
                    <a:bodyPr/>
                    <a:lstStyle/>
                    <a:p>
                      <a:pPr marL="0" marR="0">
                        <a:lnSpc>
                          <a:spcPct val="150000"/>
                        </a:lnSpc>
                        <a:spcBef>
                          <a:spcPts val="0"/>
                        </a:spcBef>
                        <a:spcAft>
                          <a:spcPts val="0"/>
                        </a:spcAft>
                      </a:pPr>
                      <a:r>
                        <a:rPr lang="en-US" sz="2000" dirty="0">
                          <a:latin typeface="+mn-lt"/>
                        </a:rPr>
                        <a:t>Material Cost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2500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4500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5000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r>
              <a:tr h="348688">
                <a:tc>
                  <a:txBody>
                    <a:bodyPr/>
                    <a:lstStyle/>
                    <a:p>
                      <a:pPr marL="0" marR="0">
                        <a:lnSpc>
                          <a:spcPct val="150000"/>
                        </a:lnSpc>
                        <a:spcBef>
                          <a:spcPts val="0"/>
                        </a:spcBef>
                        <a:spcAft>
                          <a:spcPts val="0"/>
                        </a:spcAft>
                      </a:pPr>
                      <a:r>
                        <a:rPr lang="en-US" sz="2000" dirty="0">
                          <a:latin typeface="+mn-lt"/>
                        </a:rPr>
                        <a:t>Labour cost</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1500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2500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3000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r>
              <a:tr h="348688">
                <a:tc>
                  <a:txBody>
                    <a:bodyPr/>
                    <a:lstStyle/>
                    <a:p>
                      <a:pPr marL="0" marR="0">
                        <a:lnSpc>
                          <a:spcPct val="150000"/>
                        </a:lnSpc>
                        <a:spcBef>
                          <a:spcPts val="0"/>
                        </a:spcBef>
                        <a:spcAft>
                          <a:spcPts val="0"/>
                        </a:spcAft>
                      </a:pPr>
                      <a:r>
                        <a:rPr lang="en-US" sz="2000" dirty="0">
                          <a:latin typeface="+mn-lt"/>
                        </a:rPr>
                        <a:t>Overhead cost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1000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1000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2000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1000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r>
              <a:tr h="348688">
                <a:tc>
                  <a:txBody>
                    <a:bodyPr/>
                    <a:lstStyle/>
                    <a:p>
                      <a:pPr marL="0" marR="0">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2000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r>
            </a:tbl>
          </a:graphicData>
        </a:graphic>
      </p:graphicFrame>
      <p:sp>
        <p:nvSpPr>
          <p:cNvPr id="7" name="Rectangle 1"/>
          <p:cNvSpPr>
            <a:spLocks noChangeArrowheads="1"/>
          </p:cNvSpPr>
          <p:nvPr/>
        </p:nvSpPr>
        <p:spPr bwMode="auto">
          <a:xfrm>
            <a:off x="0" y="5715000"/>
            <a:ext cx="9144000" cy="276999"/>
          </a:xfrm>
          <a:prstGeom prst="rect">
            <a:avLst/>
          </a:prstGeom>
          <a:solidFill>
            <a:schemeClr val="accent6">
              <a:lumMod val="7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Advertising expenses not to be added to production cost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8874545"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Aharoni" pitchFamily="2" charset="-79"/>
                <a:ea typeface="Calibri" pitchFamily="34" charset="0"/>
                <a:cs typeface="Aharoni" pitchFamily="2" charset="-79"/>
              </a:rPr>
              <a:t>Chapter 3- Economic and Social aspect of adverting </a:t>
            </a:r>
            <a:endParaRPr kumimoji="0" lang="en-US" sz="280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304800"/>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Impact of advertising on production cost with Illustration?  </a:t>
            </a:r>
            <a:endParaRPr lang="en-US" sz="2400" dirty="0" smtClean="0"/>
          </a:p>
        </p:txBody>
      </p:sp>
      <p:sp>
        <p:nvSpPr>
          <p:cNvPr id="9" name="TextBox 8"/>
          <p:cNvSpPr txBox="1"/>
          <p:nvPr/>
        </p:nvSpPr>
        <p:spPr>
          <a:xfrm>
            <a:off x="1295400" y="1371600"/>
            <a:ext cx="7086600" cy="3046988"/>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smtClean="0"/>
              <a:t>The cost of production is comprised of three basic costs</a:t>
            </a:r>
          </a:p>
          <a:p>
            <a:pPr marL="457200" indent="-457200">
              <a:buAutoNum type="alphaLcParenBoth"/>
            </a:pPr>
            <a:r>
              <a:rPr lang="en-US" sz="2400" dirty="0" smtClean="0"/>
              <a:t>Material Cost, </a:t>
            </a:r>
          </a:p>
          <a:p>
            <a:pPr marL="457200" indent="-457200">
              <a:buAutoNum type="alphaLcParenBoth"/>
            </a:pPr>
            <a:r>
              <a:rPr lang="en-US" sz="2400" dirty="0" smtClean="0"/>
              <a:t> Labour Cost, and</a:t>
            </a:r>
          </a:p>
          <a:p>
            <a:pPr marL="457200" indent="-457200">
              <a:buAutoNum type="alphaLcParenBoth"/>
            </a:pPr>
            <a:r>
              <a:rPr lang="en-US" sz="2400" dirty="0" smtClean="0"/>
              <a:t>Overhead Costs.</a:t>
            </a:r>
          </a:p>
          <a:p>
            <a:pPr marL="457200" indent="-457200"/>
            <a:r>
              <a:rPr lang="en-US" sz="2400" dirty="0" smtClean="0"/>
              <a:t>       Advertising is a selling and distribution cost and it does not form part of production cost. As such it will not add to the cost of production and hence, it will never increase the cost of production.</a:t>
            </a:r>
          </a:p>
        </p:txBody>
      </p:sp>
      <p:graphicFrame>
        <p:nvGraphicFramePr>
          <p:cNvPr id="10" name="Table 9"/>
          <p:cNvGraphicFramePr>
            <a:graphicFrameLocks noGrp="1"/>
          </p:cNvGraphicFramePr>
          <p:nvPr/>
        </p:nvGraphicFramePr>
        <p:xfrm>
          <a:off x="2971800" y="4683587"/>
          <a:ext cx="3352800" cy="1641013"/>
        </p:xfrm>
        <a:graphic>
          <a:graphicData uri="http://schemas.openxmlformats.org/drawingml/2006/table">
            <a:tbl>
              <a:tblPr>
                <a:tableStyleId>{3C2FFA5D-87B4-456A-9821-1D502468CF0F}</a:tableStyleId>
              </a:tblPr>
              <a:tblGrid>
                <a:gridCol w="3352800"/>
              </a:tblGrid>
              <a:tr h="368025">
                <a:tc>
                  <a:txBody>
                    <a:bodyPr/>
                    <a:lstStyle/>
                    <a:p>
                      <a:pPr marL="0" marR="0">
                        <a:lnSpc>
                          <a:spcPct val="150000"/>
                        </a:lnSpc>
                        <a:spcBef>
                          <a:spcPts val="0"/>
                        </a:spcBef>
                        <a:spcAft>
                          <a:spcPts val="0"/>
                        </a:spcAft>
                      </a:pPr>
                      <a:r>
                        <a:rPr lang="en-US" sz="2000" dirty="0">
                          <a:latin typeface="+mn-lt"/>
                        </a:rPr>
                        <a:t>Material Cost </a:t>
                      </a:r>
                      <a:endParaRPr lang="en-US" sz="2000" dirty="0">
                        <a:latin typeface="+mn-lt"/>
                        <a:ea typeface="Calibri"/>
                        <a:cs typeface="Times New Roman"/>
                      </a:endParaRPr>
                    </a:p>
                  </a:txBody>
                  <a:tcPr marL="68580" marR="68580" marT="0" marB="0"/>
                </a:tc>
              </a:tr>
              <a:tr h="429362">
                <a:tc>
                  <a:txBody>
                    <a:bodyPr/>
                    <a:lstStyle/>
                    <a:p>
                      <a:pPr marL="0" marR="0">
                        <a:lnSpc>
                          <a:spcPct val="150000"/>
                        </a:lnSpc>
                        <a:spcBef>
                          <a:spcPts val="0"/>
                        </a:spcBef>
                        <a:spcAft>
                          <a:spcPts val="0"/>
                        </a:spcAft>
                      </a:pPr>
                      <a:r>
                        <a:rPr lang="en-US" sz="2000" dirty="0">
                          <a:latin typeface="+mn-lt"/>
                        </a:rPr>
                        <a:t>Labour cost</a:t>
                      </a:r>
                      <a:endParaRPr lang="en-US" sz="2000" dirty="0">
                        <a:latin typeface="+mn-lt"/>
                        <a:ea typeface="Calibri"/>
                        <a:cs typeface="Times New Roman"/>
                      </a:endParaRPr>
                    </a:p>
                  </a:txBody>
                  <a:tcPr marL="68580" marR="68580" marT="0" marB="0"/>
                </a:tc>
              </a:tr>
              <a:tr h="726613">
                <a:tc>
                  <a:txBody>
                    <a:bodyPr/>
                    <a:lstStyle/>
                    <a:p>
                      <a:pPr marL="0" marR="0">
                        <a:lnSpc>
                          <a:spcPct val="150000"/>
                        </a:lnSpc>
                        <a:spcBef>
                          <a:spcPts val="0"/>
                        </a:spcBef>
                        <a:spcAft>
                          <a:spcPts val="0"/>
                        </a:spcAft>
                      </a:pPr>
                      <a:r>
                        <a:rPr lang="en-US" sz="2000" dirty="0">
                          <a:latin typeface="+mn-lt"/>
                        </a:rPr>
                        <a:t>Overhead cost </a:t>
                      </a:r>
                      <a:endParaRPr lang="en-US" sz="2000" dirty="0">
                        <a:latin typeface="+mn-lt"/>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9" name="TextBox 8"/>
          <p:cNvSpPr txBox="1"/>
          <p:nvPr/>
        </p:nvSpPr>
        <p:spPr>
          <a:xfrm>
            <a:off x="1295400" y="1371600"/>
            <a:ext cx="7086600" cy="34163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i="1" dirty="0" smtClean="0"/>
              <a:t>However, advertising may indirectly reduce or bring down the cost of production per unit produced (assuming that the firm is operating below optimum production capacity). This is possible, provided advertising generates demand upto the firm's optimum production capacity. The effect of advertising on production costs is illustrated as follows:</a:t>
            </a:r>
            <a:endParaRPr lang="en-US" sz="2400" dirty="0" smtClean="0"/>
          </a:p>
          <a:p>
            <a:r>
              <a:rPr lang="en-US" sz="2400" dirty="0" smtClean="0"/>
              <a:t/>
            </a:r>
            <a:br>
              <a:rPr lang="en-US" sz="2400" dirty="0" smtClean="0"/>
            </a:br>
            <a:endParaRPr lang="en-US" sz="2400"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Impact of advertising on production cost with Illustration?  </a:t>
            </a:r>
            <a:endParaRPr lang="en-US" sz="2400" dirty="0" smtClean="0"/>
          </a:p>
        </p:txBody>
      </p:sp>
      <p:sp>
        <p:nvSpPr>
          <p:cNvPr id="9" name="TextBox 8"/>
          <p:cNvSpPr txBox="1"/>
          <p:nvPr/>
        </p:nvSpPr>
        <p:spPr>
          <a:xfrm>
            <a:off x="1295400" y="1371600"/>
            <a:ext cx="7086600" cy="193899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smtClean="0">
                <a:latin typeface="Aharoni" pitchFamily="2" charset="-79"/>
                <a:cs typeface="Aharoni" pitchFamily="2" charset="-79"/>
              </a:rPr>
              <a:t>Normally the production activity consists  Material Cost, Labour Cost and  Overhead Cost  and advertising is not a direct  part of production activity its Indirect part of Production part.</a:t>
            </a:r>
            <a:endParaRPr lang="en-US" sz="2400" dirty="0">
              <a:latin typeface="Aharoni" pitchFamily="2" charset="-79"/>
              <a:cs typeface="Aharoni" pitchFamily="2" charset="-79"/>
            </a:endParaRPr>
          </a:p>
        </p:txBody>
      </p:sp>
      <p:graphicFrame>
        <p:nvGraphicFramePr>
          <p:cNvPr id="10" name="Table 9"/>
          <p:cNvGraphicFramePr>
            <a:graphicFrameLocks noGrp="1"/>
          </p:cNvGraphicFramePr>
          <p:nvPr/>
        </p:nvGraphicFramePr>
        <p:xfrm>
          <a:off x="2971800" y="3733800"/>
          <a:ext cx="3962400" cy="1981200"/>
        </p:xfrm>
        <a:graphic>
          <a:graphicData uri="http://schemas.openxmlformats.org/drawingml/2006/table">
            <a:tbl>
              <a:tblPr>
                <a:tableStyleId>{3C2FFA5D-87B4-456A-9821-1D502468CF0F}</a:tableStyleId>
              </a:tblPr>
              <a:tblGrid>
                <a:gridCol w="3962400"/>
              </a:tblGrid>
              <a:tr h="625642">
                <a:tc>
                  <a:txBody>
                    <a:bodyPr/>
                    <a:lstStyle/>
                    <a:p>
                      <a:pPr marL="0" marR="0">
                        <a:lnSpc>
                          <a:spcPct val="150000"/>
                        </a:lnSpc>
                        <a:spcBef>
                          <a:spcPts val="0"/>
                        </a:spcBef>
                        <a:spcAft>
                          <a:spcPts val="0"/>
                        </a:spcAft>
                      </a:pPr>
                      <a:r>
                        <a:rPr lang="en-US" sz="2000" dirty="0">
                          <a:latin typeface="+mn-lt"/>
                        </a:rPr>
                        <a:t>Material Cost </a:t>
                      </a:r>
                      <a:endParaRPr lang="en-US" sz="2000" dirty="0">
                        <a:latin typeface="+mn-lt"/>
                        <a:ea typeface="Calibri"/>
                        <a:cs typeface="Times New Roman"/>
                      </a:endParaRPr>
                    </a:p>
                  </a:txBody>
                  <a:tcPr marL="68580" marR="68580" marT="0" marB="0"/>
                </a:tc>
              </a:tr>
              <a:tr h="729916">
                <a:tc>
                  <a:txBody>
                    <a:bodyPr/>
                    <a:lstStyle/>
                    <a:p>
                      <a:pPr marL="0" marR="0">
                        <a:lnSpc>
                          <a:spcPct val="150000"/>
                        </a:lnSpc>
                        <a:spcBef>
                          <a:spcPts val="0"/>
                        </a:spcBef>
                        <a:spcAft>
                          <a:spcPts val="0"/>
                        </a:spcAft>
                      </a:pPr>
                      <a:r>
                        <a:rPr lang="en-US" sz="2000" dirty="0">
                          <a:latin typeface="+mn-lt"/>
                        </a:rPr>
                        <a:t>Labour cost</a:t>
                      </a:r>
                      <a:endParaRPr lang="en-US" sz="2000" dirty="0">
                        <a:latin typeface="+mn-lt"/>
                        <a:ea typeface="Calibri"/>
                        <a:cs typeface="Times New Roman"/>
                      </a:endParaRPr>
                    </a:p>
                  </a:txBody>
                  <a:tcPr marL="68580" marR="68580" marT="0" marB="0"/>
                </a:tc>
              </a:tr>
              <a:tr h="625642">
                <a:tc>
                  <a:txBody>
                    <a:bodyPr/>
                    <a:lstStyle/>
                    <a:p>
                      <a:pPr marL="0" marR="0">
                        <a:lnSpc>
                          <a:spcPct val="150000"/>
                        </a:lnSpc>
                        <a:spcBef>
                          <a:spcPts val="0"/>
                        </a:spcBef>
                        <a:spcAft>
                          <a:spcPts val="0"/>
                        </a:spcAft>
                      </a:pPr>
                      <a:r>
                        <a:rPr lang="en-US" sz="2000" dirty="0">
                          <a:latin typeface="+mn-lt"/>
                        </a:rPr>
                        <a:t>Overhead cost </a:t>
                      </a:r>
                      <a:endParaRPr lang="en-US" sz="2000" dirty="0">
                        <a:latin typeface="+mn-lt"/>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Impact of advertising on production cost with Illustration?  </a:t>
            </a:r>
            <a:endParaRPr lang="en-US" sz="2400" dirty="0" smtClean="0"/>
          </a:p>
        </p:txBody>
      </p:sp>
      <p:sp>
        <p:nvSpPr>
          <p:cNvPr id="9" name="TextBox 8"/>
          <p:cNvSpPr txBox="1"/>
          <p:nvPr/>
        </p:nvSpPr>
        <p:spPr>
          <a:xfrm>
            <a:off x="1295400" y="1371600"/>
            <a:ext cx="7086600" cy="8309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dirty="0" smtClean="0">
                <a:latin typeface="Aharoni" pitchFamily="2" charset="-79"/>
                <a:cs typeface="Aharoni" pitchFamily="2" charset="-79"/>
              </a:rPr>
              <a:t>Trading Account / Manufacturing Account/ Production Account.</a:t>
            </a:r>
            <a:endParaRPr lang="en-US" sz="2400" dirty="0">
              <a:latin typeface="Aharoni" pitchFamily="2" charset="-79"/>
              <a:cs typeface="Aharoni" pitchFamily="2" charset="-79"/>
            </a:endParaRPr>
          </a:p>
        </p:txBody>
      </p:sp>
      <p:sp>
        <p:nvSpPr>
          <p:cNvPr id="7" name="TextBox 6"/>
          <p:cNvSpPr txBox="1"/>
          <p:nvPr/>
        </p:nvSpPr>
        <p:spPr>
          <a:xfrm>
            <a:off x="1143000" y="3276600"/>
            <a:ext cx="7086600"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smtClean="0">
                <a:latin typeface="Aharoni" pitchFamily="2" charset="-79"/>
                <a:cs typeface="Aharoni" pitchFamily="2" charset="-79"/>
              </a:rPr>
              <a:t>Profit and Loss A/C:- Advertising Expenses </a:t>
            </a:r>
            <a:endParaRPr lang="en-US" sz="2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9" name="TextBox 8"/>
          <p:cNvSpPr txBox="1"/>
          <p:nvPr/>
        </p:nvSpPr>
        <p:spPr>
          <a:xfrm>
            <a:off x="1066800" y="685800"/>
            <a:ext cx="7315200" cy="526297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i="1" dirty="0" smtClean="0"/>
              <a:t>(1) The optimum production capacity of the firm is 10,000 units in a given period.</a:t>
            </a:r>
            <a:endParaRPr lang="en-US" sz="2400" dirty="0" smtClean="0"/>
          </a:p>
          <a:p>
            <a:r>
              <a:rPr lang="en-US" sz="2400" dirty="0" smtClean="0"/>
              <a:t/>
            </a:r>
            <a:br>
              <a:rPr lang="en-US" sz="2400" dirty="0" smtClean="0"/>
            </a:br>
            <a:r>
              <a:rPr lang="en-US" sz="2400" b="1" dirty="0" smtClean="0"/>
              <a:t>(2) Before advertising, the firm is in a position to get orders only 5,000 units i.e. 50% of its optimum production capacity </a:t>
            </a:r>
          </a:p>
          <a:p>
            <a:r>
              <a:rPr lang="en-US" sz="2400" b="1" dirty="0" smtClean="0"/>
              <a:t>(3) By spending 1,000 on advertising, the firm is in a position to generate demand for its optimum production, Le. 10,000 units.</a:t>
            </a:r>
          </a:p>
          <a:p>
            <a:r>
              <a:rPr lang="en-US" sz="2400" b="1" dirty="0" smtClean="0"/>
              <a:t>3.</a:t>
            </a:r>
            <a:r>
              <a:rPr lang="en-US" sz="2400" i="1" dirty="0" smtClean="0"/>
              <a:t> The material and labour cost savings ("after advertising') is to the economies of large scale production.</a:t>
            </a:r>
            <a:endParaRPr lang="en-US" sz="2400" dirty="0" smtClean="0"/>
          </a:p>
          <a:p>
            <a:r>
              <a:rPr lang="en-US" sz="2400" b="1" i="1" dirty="0" smtClean="0"/>
              <a:t>4.Overhead costs remain the same upto optimum production</a:t>
            </a:r>
            <a:endParaRPr 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Impact of advertising on production cost with Illustration?  </a:t>
            </a:r>
            <a:endParaRPr lang="en-US" sz="2400" dirty="0" smtClean="0"/>
          </a:p>
        </p:txBody>
      </p:sp>
      <p:sp>
        <p:nvSpPr>
          <p:cNvPr id="9" name="TextBox 8"/>
          <p:cNvSpPr txBox="1"/>
          <p:nvPr/>
        </p:nvSpPr>
        <p:spPr>
          <a:xfrm>
            <a:off x="1143000" y="1295400"/>
            <a:ext cx="64770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smtClean="0"/>
              <a:t>Assumption :- </a:t>
            </a:r>
            <a:endParaRPr lang="en-US" dirty="0"/>
          </a:p>
        </p:txBody>
      </p:sp>
      <p:sp>
        <p:nvSpPr>
          <p:cNvPr id="11" name="TextBox 10"/>
          <p:cNvSpPr txBox="1"/>
          <p:nvPr/>
        </p:nvSpPr>
        <p:spPr>
          <a:xfrm>
            <a:off x="1066800" y="2514600"/>
            <a:ext cx="6629400" cy="369332"/>
          </a:xfrm>
          <a:prstGeom prst="rect">
            <a:avLst/>
          </a:prstGeom>
          <a:solidFill>
            <a:schemeClr val="accent2"/>
          </a:solidFill>
        </p:spPr>
        <p:txBody>
          <a:bodyPr wrap="square" rtlCol="0">
            <a:spAutoFit/>
          </a:bodyPr>
          <a:lstStyle/>
          <a:p>
            <a:r>
              <a:rPr lang="en-US" dirty="0" smtClean="0">
                <a:solidFill>
                  <a:schemeClr val="bg1"/>
                </a:solidFill>
              </a:rPr>
              <a:t>1. Before Advertising the Production capacity of firm is 50 percent</a:t>
            </a:r>
            <a:endParaRPr lang="en-US" dirty="0">
              <a:solidFill>
                <a:schemeClr val="bg1"/>
              </a:solidFill>
            </a:endParaRPr>
          </a:p>
        </p:txBody>
      </p:sp>
      <p:sp>
        <p:nvSpPr>
          <p:cNvPr id="12" name="TextBox 11"/>
          <p:cNvSpPr txBox="1"/>
          <p:nvPr/>
        </p:nvSpPr>
        <p:spPr>
          <a:xfrm>
            <a:off x="1219200" y="3288268"/>
            <a:ext cx="66294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dirty="0" smtClean="0"/>
              <a:t>2. After Advertising the Production capacity of firm is 100 percent</a:t>
            </a:r>
            <a:endParaRPr lang="en-US" dirty="0"/>
          </a:p>
        </p:txBody>
      </p:sp>
      <p:sp>
        <p:nvSpPr>
          <p:cNvPr id="13" name="TextBox 12"/>
          <p:cNvSpPr txBox="1"/>
          <p:nvPr/>
        </p:nvSpPr>
        <p:spPr>
          <a:xfrm>
            <a:off x="1219200" y="4078069"/>
            <a:ext cx="6629400" cy="646331"/>
          </a:xfrm>
          <a:prstGeom prst="rect">
            <a:avLst/>
          </a:prstGeom>
          <a:solidFill>
            <a:schemeClr val="accent5">
              <a:lumMod val="60000"/>
              <a:lumOff val="40000"/>
            </a:schemeClr>
          </a:solidFill>
        </p:spPr>
        <p:txBody>
          <a:bodyPr wrap="square" rtlCol="0">
            <a:spAutoFit/>
          </a:bodyPr>
          <a:lstStyle/>
          <a:p>
            <a:r>
              <a:rPr lang="en-US" dirty="0" smtClean="0"/>
              <a:t>3. Material AND labour costs are increased but not the same proportionate increased the Unit of Production increased </a:t>
            </a:r>
            <a:endParaRPr lang="en-US" dirty="0"/>
          </a:p>
        </p:txBody>
      </p:sp>
      <p:sp>
        <p:nvSpPr>
          <p:cNvPr id="14" name="TextBox 13"/>
          <p:cNvSpPr txBox="1"/>
          <p:nvPr/>
        </p:nvSpPr>
        <p:spPr>
          <a:xfrm>
            <a:off x="1371600" y="4916269"/>
            <a:ext cx="6629400" cy="646331"/>
          </a:xfrm>
          <a:prstGeom prst="rect">
            <a:avLst/>
          </a:prstGeom>
          <a:solidFill>
            <a:srgbClr val="FFFF00"/>
          </a:solidFill>
        </p:spPr>
        <p:txBody>
          <a:bodyPr wrap="square" rtlCol="0">
            <a:spAutoFit/>
          </a:bodyPr>
          <a:lstStyle/>
          <a:p>
            <a:r>
              <a:rPr lang="en-US" dirty="0" smtClean="0"/>
              <a:t>4. Overhead  costs are  remained the same irrespective increased the Unit of Production increased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Impact of advertising on production cost with Illustration?  </a:t>
            </a:r>
            <a:endParaRPr lang="en-US" sz="2400" dirty="0" smtClean="0"/>
          </a:p>
        </p:txBody>
      </p:sp>
      <p:graphicFrame>
        <p:nvGraphicFramePr>
          <p:cNvPr id="6" name="Table 5"/>
          <p:cNvGraphicFramePr>
            <a:graphicFrameLocks noGrp="1"/>
          </p:cNvGraphicFramePr>
          <p:nvPr/>
        </p:nvGraphicFramePr>
        <p:xfrm>
          <a:off x="914400" y="762000"/>
          <a:ext cx="6934200" cy="5098406"/>
        </p:xfrm>
        <a:graphic>
          <a:graphicData uri="http://schemas.openxmlformats.org/drawingml/2006/table">
            <a:tbl>
              <a:tblPr>
                <a:tableStyleId>{3C2FFA5D-87B4-456A-9821-1D502468CF0F}</a:tableStyleId>
              </a:tblPr>
              <a:tblGrid>
                <a:gridCol w="2311400"/>
                <a:gridCol w="2311400"/>
                <a:gridCol w="2311400"/>
              </a:tblGrid>
              <a:tr h="526406">
                <a:tc>
                  <a:txBody>
                    <a:bodyPr/>
                    <a:lstStyle/>
                    <a:p>
                      <a:pPr marL="0" marR="0">
                        <a:lnSpc>
                          <a:spcPct val="150000"/>
                        </a:lnSpc>
                        <a:spcBef>
                          <a:spcPts val="0"/>
                        </a:spcBef>
                        <a:spcAft>
                          <a:spcPts val="0"/>
                        </a:spcAft>
                      </a:pPr>
                      <a:r>
                        <a:rPr lang="en-US" sz="2000" dirty="0">
                          <a:latin typeface="+mn-lt"/>
                        </a:rPr>
                        <a:t>Particular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solidFill>
                  </a:tcPr>
                </a:tc>
                <a:tc>
                  <a:txBody>
                    <a:bodyPr/>
                    <a:lstStyle/>
                    <a:p>
                      <a:pPr marL="0" marR="0">
                        <a:lnSpc>
                          <a:spcPct val="150000"/>
                        </a:lnSpc>
                        <a:spcBef>
                          <a:spcPts val="0"/>
                        </a:spcBef>
                        <a:spcAft>
                          <a:spcPts val="0"/>
                        </a:spcAft>
                      </a:pPr>
                      <a:r>
                        <a:rPr lang="en-US" sz="2000" dirty="0">
                          <a:latin typeface="+mn-lt"/>
                        </a:rPr>
                        <a:t>Before Advertising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marL="0" marR="0">
                        <a:lnSpc>
                          <a:spcPct val="150000"/>
                        </a:lnSpc>
                        <a:spcBef>
                          <a:spcPts val="0"/>
                        </a:spcBef>
                        <a:spcAft>
                          <a:spcPts val="0"/>
                        </a:spcAft>
                      </a:pPr>
                      <a:r>
                        <a:rPr lang="en-US" sz="2000" dirty="0">
                          <a:latin typeface="+mn-lt"/>
                        </a:rPr>
                        <a:t>After Advertising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75000"/>
                      </a:schemeClr>
                    </a:solidFill>
                  </a:tcPr>
                </a:tc>
              </a:tr>
              <a:tr h="348688">
                <a:tc rowSpan="2">
                  <a:txBody>
                    <a:bodyPr/>
                    <a:lstStyle/>
                    <a:p>
                      <a:pPr marL="0" marR="0">
                        <a:lnSpc>
                          <a:spcPct val="150000"/>
                        </a:lnSpc>
                        <a:spcBef>
                          <a:spcPts val="0"/>
                        </a:spcBef>
                        <a:spcAft>
                          <a:spcPts val="0"/>
                        </a:spcAft>
                      </a:pPr>
                      <a:r>
                        <a:rPr lang="en-US" sz="2000" dirty="0">
                          <a:latin typeface="+mn-lt"/>
                        </a:rPr>
                        <a:t>Units produced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5000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10000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348688">
                <a:tc vMerge="1">
                  <a:txBody>
                    <a:bodyPr/>
                    <a:lstStyle/>
                    <a:p>
                      <a:endParaRPr lang="en-US"/>
                    </a:p>
                  </a:txBody>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Rupees</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smtClean="0">
                          <a:latin typeface="+mn-lt"/>
                          <a:ea typeface="Calibri"/>
                          <a:cs typeface="Times New Roman"/>
                        </a:rPr>
                        <a:t>Rupees</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526406">
                <a:tc>
                  <a:txBody>
                    <a:bodyPr/>
                    <a:lstStyle/>
                    <a:p>
                      <a:pPr marL="0" marR="0">
                        <a:lnSpc>
                          <a:spcPct val="150000"/>
                        </a:lnSpc>
                        <a:spcBef>
                          <a:spcPts val="0"/>
                        </a:spcBef>
                        <a:spcAft>
                          <a:spcPts val="0"/>
                        </a:spcAft>
                      </a:pPr>
                      <a:r>
                        <a:rPr lang="en-US" sz="2000" dirty="0">
                          <a:latin typeface="+mn-lt"/>
                        </a:rPr>
                        <a:t>Advertising Expenses</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Nil</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1000*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r>
              <a:tr h="348688">
                <a:tc>
                  <a:txBody>
                    <a:bodyPr/>
                    <a:lstStyle/>
                    <a:p>
                      <a:pPr marL="0" marR="0">
                        <a:lnSpc>
                          <a:spcPct val="150000"/>
                        </a:lnSpc>
                        <a:spcBef>
                          <a:spcPts val="0"/>
                        </a:spcBef>
                        <a:spcAft>
                          <a:spcPts val="0"/>
                        </a:spcAft>
                      </a:pPr>
                      <a:r>
                        <a:rPr lang="en-US" sz="2000" dirty="0">
                          <a:latin typeface="+mn-lt"/>
                        </a:rPr>
                        <a:t>Material Cost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2500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4500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348688">
                <a:tc>
                  <a:txBody>
                    <a:bodyPr/>
                    <a:lstStyle/>
                    <a:p>
                      <a:pPr marL="0" marR="0">
                        <a:lnSpc>
                          <a:spcPct val="150000"/>
                        </a:lnSpc>
                        <a:spcBef>
                          <a:spcPts val="0"/>
                        </a:spcBef>
                        <a:spcAft>
                          <a:spcPts val="0"/>
                        </a:spcAft>
                      </a:pPr>
                      <a:r>
                        <a:rPr lang="en-US" sz="2000" dirty="0">
                          <a:latin typeface="+mn-lt"/>
                        </a:rPr>
                        <a:t>Labour cost</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1500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2500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348688">
                <a:tc>
                  <a:txBody>
                    <a:bodyPr/>
                    <a:lstStyle/>
                    <a:p>
                      <a:pPr marL="0" marR="0">
                        <a:lnSpc>
                          <a:spcPct val="150000"/>
                        </a:lnSpc>
                        <a:spcBef>
                          <a:spcPts val="0"/>
                        </a:spcBef>
                        <a:spcAft>
                          <a:spcPts val="0"/>
                        </a:spcAft>
                      </a:pPr>
                      <a:r>
                        <a:rPr lang="en-US" sz="2000" dirty="0">
                          <a:latin typeface="+mn-lt"/>
                        </a:rPr>
                        <a:t>Overhead cost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1000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1000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697375">
                <a:tc>
                  <a:txBody>
                    <a:bodyPr/>
                    <a:lstStyle/>
                    <a:p>
                      <a:pPr marL="0" marR="0">
                        <a:lnSpc>
                          <a:spcPct val="150000"/>
                        </a:lnSpc>
                        <a:spcBef>
                          <a:spcPts val="0"/>
                        </a:spcBef>
                        <a:spcAft>
                          <a:spcPts val="0"/>
                        </a:spcAft>
                      </a:pPr>
                      <a:r>
                        <a:rPr lang="en-US" sz="2000">
                          <a:latin typeface="+mn-lt"/>
                        </a:rPr>
                        <a:t>Total cost of production</a:t>
                      </a:r>
                      <a:endParaRPr lang="en-US" sz="200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5000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8000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348688">
                <a:tc>
                  <a:txBody>
                    <a:bodyPr/>
                    <a:lstStyle/>
                    <a:p>
                      <a:pPr marL="0" marR="0">
                        <a:lnSpc>
                          <a:spcPct val="150000"/>
                        </a:lnSpc>
                        <a:spcBef>
                          <a:spcPts val="0"/>
                        </a:spcBef>
                        <a:spcAft>
                          <a:spcPts val="0"/>
                        </a:spcAft>
                      </a:pPr>
                      <a:r>
                        <a:rPr lang="en-US" sz="2000" dirty="0">
                          <a:latin typeface="+mn-lt"/>
                        </a:rPr>
                        <a:t>Per unit cost </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latin typeface="+mn-lt"/>
                        </a:rPr>
                        <a:t>1.00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dirty="0">
                          <a:latin typeface="+mn-lt"/>
                        </a:rPr>
                        <a:t>0.80</a:t>
                      </a:r>
                      <a:endParaRPr lang="en-US" sz="200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bl>
          </a:graphicData>
        </a:graphic>
      </p:graphicFrame>
      <p:sp>
        <p:nvSpPr>
          <p:cNvPr id="7" name="Rectangle 1"/>
          <p:cNvSpPr>
            <a:spLocks noChangeArrowheads="1"/>
          </p:cNvSpPr>
          <p:nvPr/>
        </p:nvSpPr>
        <p:spPr bwMode="auto">
          <a:xfrm>
            <a:off x="0" y="6019800"/>
            <a:ext cx="9144000" cy="276999"/>
          </a:xfrm>
          <a:prstGeom prst="rect">
            <a:avLst/>
          </a:prstGeom>
          <a:solidFill>
            <a:schemeClr val="accent6">
              <a:lumMod val="7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Advertising expenses not to be added to production cost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TotalTime>
  <Words>643</Words>
  <Application>Microsoft Office PowerPoint</Application>
  <PresentationFormat>On-screen Show (4:3)</PresentationFormat>
  <Paragraphs>113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83</cp:revision>
  <dcterms:created xsi:type="dcterms:W3CDTF">2020-06-02T07:05:21Z</dcterms:created>
  <dcterms:modified xsi:type="dcterms:W3CDTF">2021-10-01T08:02:04Z</dcterms:modified>
</cp:coreProperties>
</file>